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9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0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9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4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3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0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3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99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7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A6EC0-F7B5-4B03-98E4-35DCA8431787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F8CB9-A268-4EC3-A635-B8D0301FE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9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 Paper Outline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24552"/>
            <a:ext cx="6858000" cy="1655762"/>
          </a:xfrm>
        </p:spPr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8/10/2017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43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272" y="938893"/>
            <a:ext cx="8931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Working Title: Experimental Aspects of Jet Physics at a Future EIC</a:t>
            </a:r>
          </a:p>
          <a:p>
            <a:endParaRPr lang="en-US" sz="2400" dirty="0"/>
          </a:p>
          <a:p>
            <a:r>
              <a:rPr lang="en-US" sz="2400" dirty="0" smtClean="0"/>
              <a:t>Sections: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Jet Finding and Kinematics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Detector Effects / Requirements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Underlying Event Characterization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Quark / Gluon Jet Discrimination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250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64" y="824593"/>
            <a:ext cx="85643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Jet Finding and Kinematics</a:t>
            </a:r>
          </a:p>
          <a:p>
            <a:endParaRPr lang="en-US" sz="2800" dirty="0"/>
          </a:p>
          <a:p>
            <a:r>
              <a:rPr lang="en-US" sz="2800" dirty="0" smtClean="0"/>
              <a:t>Possible Plots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Jet Profile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Jet Multiplicity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Particle Multiplicity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Jet Pt, Rapidity, </a:t>
            </a:r>
            <a:r>
              <a:rPr lang="en-US" sz="2800" dirty="0" err="1" smtClean="0"/>
              <a:t>dijet</a:t>
            </a:r>
            <a:r>
              <a:rPr lang="en-US" sz="2800" dirty="0" smtClean="0"/>
              <a:t> mass distributions: For various Q2 and </a:t>
            </a:r>
            <a:r>
              <a:rPr lang="en-US" sz="2800" dirty="0" err="1" smtClean="0"/>
              <a:t>subprocess</a:t>
            </a:r>
            <a:endParaRPr lang="en-US" sz="2800" dirty="0" smtClean="0"/>
          </a:p>
        </p:txBody>
      </p:sp>
      <p:sp>
        <p:nvSpPr>
          <p:cNvPr id="3" name="Right Brace 2"/>
          <p:cNvSpPr/>
          <p:nvPr/>
        </p:nvSpPr>
        <p:spPr>
          <a:xfrm>
            <a:off x="4416879" y="2016579"/>
            <a:ext cx="571500" cy="1379764"/>
          </a:xfrm>
          <a:prstGeom prst="rightBrace">
            <a:avLst>
              <a:gd name="adj1" fmla="val 62878"/>
              <a:gd name="adj2" fmla="val 49346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06786" y="2420712"/>
            <a:ext cx="3837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different jet algorithms and jet radii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05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052" y="3273878"/>
            <a:ext cx="4870292" cy="34997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3" y="-48986"/>
            <a:ext cx="477182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5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64" y="824593"/>
            <a:ext cx="85643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Detector Effects / Requirements</a:t>
            </a:r>
          </a:p>
          <a:p>
            <a:endParaRPr lang="en-US" sz="2800" dirty="0"/>
          </a:p>
          <a:p>
            <a:r>
              <a:rPr lang="en-US" sz="2800" dirty="0" smtClean="0"/>
              <a:t>Possible Plots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Jet Pt, rapidity, phi, </a:t>
            </a:r>
            <a:r>
              <a:rPr lang="en-US" sz="2800" dirty="0" err="1" smtClean="0"/>
              <a:t>dijet</a:t>
            </a:r>
            <a:r>
              <a:rPr lang="en-US" sz="2800" dirty="0" smtClean="0"/>
              <a:t> mass particle level vs smeared level comparisons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above assuming different tracking efficiencies and w w/o a hadronic calorimeter at mid-rapidity</a:t>
            </a:r>
          </a:p>
        </p:txBody>
      </p:sp>
    </p:spTree>
    <p:extLst>
      <p:ext uri="{BB962C8B-B14F-4D97-AF65-F5344CB8AC3E}">
        <p14:creationId xmlns:p14="http://schemas.microsoft.com/office/powerpoint/2010/main" val="2352851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64" y="824593"/>
            <a:ext cx="85643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Underlying Event Characterization</a:t>
            </a:r>
          </a:p>
          <a:p>
            <a:endParaRPr lang="en-US" sz="2800" dirty="0"/>
          </a:p>
          <a:p>
            <a:r>
              <a:rPr lang="en-US" sz="2800" dirty="0" smtClean="0"/>
              <a:t>Possible Plots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Track number and sum track </a:t>
            </a:r>
            <a:r>
              <a:rPr lang="en-US" sz="2800" dirty="0" err="1" smtClean="0"/>
              <a:t>pT</a:t>
            </a:r>
            <a:r>
              <a:rPr lang="en-US" sz="2800" dirty="0" smtClean="0"/>
              <a:t> densities as a function of phi from trigger jet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Dependence of underlying event on trigger jet </a:t>
            </a:r>
            <a:r>
              <a:rPr lang="en-US" sz="2800" dirty="0" err="1" smtClean="0"/>
              <a:t>pT</a:t>
            </a:r>
            <a:endParaRPr lang="en-US" sz="28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Comparison of underlying event characterization methods</a:t>
            </a:r>
          </a:p>
        </p:txBody>
      </p:sp>
    </p:spTree>
    <p:extLst>
      <p:ext uri="{BB962C8B-B14F-4D97-AF65-F5344CB8AC3E}">
        <p14:creationId xmlns:p14="http://schemas.microsoft.com/office/powerpoint/2010/main" val="508500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64" y="824593"/>
            <a:ext cx="85643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Quark / Gluon Jet Discrimination</a:t>
            </a:r>
          </a:p>
          <a:p>
            <a:endParaRPr lang="en-US" sz="2800" dirty="0"/>
          </a:p>
          <a:p>
            <a:r>
              <a:rPr lang="en-US" sz="2800" dirty="0" smtClean="0"/>
              <a:t>Possible Plots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Distributions for discriminating variables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Comparison of MVA algorithms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Background rejection vs efficiency curves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Quark / Gluon jet </a:t>
            </a:r>
            <a:r>
              <a:rPr lang="en-US" sz="2800" dirty="0" err="1" smtClean="0"/>
              <a:t>pT</a:t>
            </a:r>
            <a:r>
              <a:rPr lang="en-US" sz="2800" dirty="0" smtClean="0"/>
              <a:t>, rapidity spectra before and after tagging</a:t>
            </a:r>
          </a:p>
        </p:txBody>
      </p:sp>
    </p:spTree>
    <p:extLst>
      <p:ext uri="{BB962C8B-B14F-4D97-AF65-F5344CB8AC3E}">
        <p14:creationId xmlns:p14="http://schemas.microsoft.com/office/powerpoint/2010/main" val="3889485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170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Jet Paper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 Paper Outline</dc:title>
  <dc:creator>Brian Page</dc:creator>
  <cp:lastModifiedBy>Brian Page</cp:lastModifiedBy>
  <cp:revision>7</cp:revision>
  <dcterms:created xsi:type="dcterms:W3CDTF">2017-08-10T17:16:08Z</dcterms:created>
  <dcterms:modified xsi:type="dcterms:W3CDTF">2017-09-12T20:42:56Z</dcterms:modified>
</cp:coreProperties>
</file>